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77" r:id="rId5"/>
    <p:sldId id="396" r:id="rId6"/>
    <p:sldId id="432" r:id="rId7"/>
    <p:sldId id="417" r:id="rId8"/>
    <p:sldId id="426" r:id="rId9"/>
    <p:sldId id="431" r:id="rId10"/>
    <p:sldId id="428" r:id="rId11"/>
    <p:sldId id="430" r:id="rId12"/>
    <p:sldId id="418" r:id="rId13"/>
    <p:sldId id="429" r:id="rId14"/>
    <p:sldId id="419" r:id="rId15"/>
    <p:sldId id="264" r:id="rId16"/>
    <p:sldId id="263" r:id="rId17"/>
    <p:sldId id="433" r:id="rId18"/>
    <p:sldId id="422" r:id="rId19"/>
    <p:sldId id="420" r:id="rId20"/>
  </p:sldIdLst>
  <p:sldSz cx="243713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pos="2194" userDrawn="1">
          <p15:clr>
            <a:srgbClr val="A4A3A4"/>
          </p15:clr>
        </p15:guide>
        <p15:guide id="3" orient="horz" pos="19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BFCD"/>
    <a:srgbClr val="A0A1A1"/>
    <a:srgbClr val="D9D9D9"/>
    <a:srgbClr val="EBADCC"/>
    <a:srgbClr val="ADCCCC"/>
    <a:srgbClr val="575756"/>
    <a:srgbClr val="037270"/>
    <a:srgbClr val="0282A4"/>
    <a:srgbClr val="2480BF"/>
    <a:srgbClr val="029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101" autoAdjust="0"/>
  </p:normalViewPr>
  <p:slideViewPr>
    <p:cSldViewPr snapToGrid="0">
      <p:cViewPr varScale="1">
        <p:scale>
          <a:sx n="31" d="100"/>
          <a:sy n="31" d="100"/>
        </p:scale>
        <p:origin x="1459" y="29"/>
      </p:cViewPr>
      <p:guideLst>
        <p:guide orient="horz" pos="975"/>
        <p:guide pos="2194"/>
        <p:guide orient="horz" pos="19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58B83C-4C0D-4AC4-8E00-0D442EA26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4540C-47B5-43CF-BA10-A0828F0EDE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3EF29-CEBD-41E0-A0B0-29E3D25B42C1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63DD8-3E60-4A1A-AD99-2ACDF7C2B6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510EC-792A-4E4F-B002-90E1226F51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1CE66-B526-4949-8B36-D6A0EF4E5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86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8D462-9375-4287-BD2D-EB5332881197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979C2-B2D8-4306-B87A-98520805AF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91408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16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24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32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040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448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856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264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75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2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Context: Allow for user to explore what they want to explore </a:t>
            </a:r>
            <a:r>
              <a:rPr lang="en-GB" sz="9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https://shiny-apps.ceh.ac.uk/LiNCAGES/</a:t>
            </a: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.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Supporting your paper </a:t>
            </a:r>
          </a:p>
          <a:p>
            <a:pPr marL="171450" marR="0" lvl="0" indent="-17145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Show more information </a:t>
            </a:r>
            <a:r>
              <a:rPr lang="en-GB" sz="18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https://glinney.shinyapps.io/NCA_interlinkages_and_ES/</a:t>
            </a:r>
          </a:p>
          <a:p>
            <a:pPr marL="1199830" marR="0" lvl="1" indent="-28575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Science is complex – there’s always more to say than a paper allows</a:t>
            </a:r>
            <a:endParaRPr lang="en-GB" sz="18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-   Many figures that you do not get the show in a paper</a:t>
            </a:r>
          </a:p>
          <a:p>
            <a:pPr marL="171450" marR="0" lvl="0" indent="-17145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End up in supplementary but is a large word doc the most engaging way of displaying them?</a:t>
            </a: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Allow user to complete the analysis themselves </a:t>
            </a:r>
            <a:r>
              <a:rPr lang="en-GB" sz="18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https://glinney.shinyapps.io/NCA_interlinkages_and_ES/</a:t>
            </a: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7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why I started making shiny apps at the start of my PhD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Context: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Preference allow for user to explore what they want to explore </a:t>
            </a:r>
            <a:r>
              <a:rPr lang="en-GB" sz="9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https://shiny-apps.ceh.ac.uk/LiNCAGES/</a:t>
            </a: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.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49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Engagement and outreach: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CEH butterfly app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increased engagement will make it easier to communicate your work to non scientific audiences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makes your work stand out when compared to non interactive forms of communication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900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Engagement and outreach: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CEH butterfly app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increased engagement will make it easier to communicate your work to non scientific audiences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makes your work stand out when compared to non interactive forms of communication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1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user has more control due to the interactive nature of the figure</a:t>
            </a:r>
          </a:p>
          <a:p>
            <a:endParaRPr lang="en-GB" dirty="0"/>
          </a:p>
          <a:p>
            <a:r>
              <a:rPr lang="en-GB" dirty="0"/>
              <a:t>Which opens your app up to over interpretation and it could be potentially misleading </a:t>
            </a:r>
          </a:p>
          <a:p>
            <a:endParaRPr lang="en-GB" dirty="0"/>
          </a:p>
          <a:p>
            <a:r>
              <a:rPr lang="en-GB" dirty="0"/>
              <a:t>Example – you have an app where user can zoom in on map they may zoom into a resolution that is not appropriate.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05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Are Shiny Apps hard to create?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Shiny apps are designed to be very easy to get up and running quickly 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Simple apps a very easy to create 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But this ease is also their limitation when it gets to making more complex shiny apps </a:t>
            </a:r>
          </a:p>
          <a:p>
            <a:pPr marL="1256980" marR="0" lvl="1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For example shiny apps are reactive – which means that everything in the server is by default watching every user input </a:t>
            </a:r>
          </a:p>
          <a:p>
            <a:pPr marL="2171060" marR="0" lvl="2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There are times when you don’t want this – such as when your app completes more computationally intensive activities 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There are packages to manage this complexity but we don’t have time to cover these in this talk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25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Shiny apps add complexity – is there a good reason for creating </a:t>
            </a:r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Best way to learn is through looking at how an existing app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84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D88D5F2-D258-4221-9E52-DAE5B4F252E4}"/>
              </a:ext>
            </a:extLst>
          </p:cNvPr>
          <p:cNvSpPr/>
          <p:nvPr/>
        </p:nvSpPr>
        <p:spPr>
          <a:xfrm>
            <a:off x="0" y="11201400"/>
            <a:ext cx="243713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B8A5-66D8-4FC1-A896-EDFDD1578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B29945F6-E9D1-43EB-A490-93A18854C3EF}"/>
              </a:ext>
            </a:extLst>
          </p:cNvPr>
          <p:cNvGrpSpPr/>
          <p:nvPr/>
        </p:nvGrpSpPr>
        <p:grpSpPr>
          <a:xfrm>
            <a:off x="13081000" y="0"/>
            <a:ext cx="11290300" cy="13716000"/>
            <a:chOff x="13081000" y="0"/>
            <a:chExt cx="11290300" cy="13716000"/>
          </a:xfrm>
        </p:grpSpPr>
        <p:pic>
          <p:nvPicPr>
            <p:cNvPr id="19" name="Slic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514D15-BC37-43AB-AE9A-33AF51651A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1444" y="0"/>
              <a:ext cx="11279856" cy="13716000"/>
            </a:xfrm>
            <a:prstGeom prst="rect">
              <a:avLst/>
            </a:prstGeom>
          </p:spPr>
        </p:pic>
        <p:pic>
          <p:nvPicPr>
            <p:cNvPr id="11" name="Tint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2C2C39-AEEE-41F4-AA97-6D8DE8019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1000" y="0"/>
              <a:ext cx="11290300" cy="13716000"/>
            </a:xfrm>
            <a:prstGeom prst="rect">
              <a:avLst/>
            </a:prstGeom>
          </p:spPr>
        </p:pic>
      </p:grpSp>
      <p:pic>
        <p:nvPicPr>
          <p:cNvPr id="5" name="New Main" descr="A close up of a screen&#10;&#10;Description automatically generated">
            <a:extLst>
              <a:ext uri="{FF2B5EF4-FFF2-40B4-BE49-F238E27FC236}">
                <a16:creationId xmlns:a16="http://schemas.microsoft.com/office/drawing/2014/main" id="{FD415127-4B54-49E7-B0A4-9764E33067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t="29456" r="20493" b="29433"/>
          <a:stretch/>
        </p:blipFill>
        <p:spPr>
          <a:xfrm>
            <a:off x="-31595" y="0"/>
            <a:ext cx="20057396" cy="13716000"/>
          </a:xfrm>
          <a:prstGeom prst="rect">
            <a:avLst/>
          </a:prstGeom>
        </p:spPr>
      </p:pic>
      <p:pic>
        <p:nvPicPr>
          <p:cNvPr id="8" name="New Slice" descr="A picture containing lamp, black, flower&#10;&#10;Description automatically generated">
            <a:extLst>
              <a:ext uri="{FF2B5EF4-FFF2-40B4-BE49-F238E27FC236}">
                <a16:creationId xmlns:a16="http://schemas.microsoft.com/office/drawing/2014/main" id="{4480AB62-8A26-43FC-AD3C-6B2BD9A8D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0" t="20531" r="30496" b="20803"/>
          <a:stretch/>
        </p:blipFill>
        <p:spPr>
          <a:xfrm>
            <a:off x="10850307" y="0"/>
            <a:ext cx="9258300" cy="13716000"/>
          </a:xfrm>
          <a:prstGeom prst="rect">
            <a:avLst/>
          </a:prstGeom>
        </p:spPr>
      </p:pic>
      <p:pic>
        <p:nvPicPr>
          <p:cNvPr id="10" name="Slic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4877743-1356-43F6-842A-781748B857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4" t="21593" r="26440" b="21455"/>
          <a:stretch/>
        </p:blipFill>
        <p:spPr>
          <a:xfrm>
            <a:off x="13055515" y="0"/>
            <a:ext cx="11204992" cy="1371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80208" y="6703501"/>
            <a:ext cx="9897517" cy="3541230"/>
          </a:xfrm>
        </p:spPr>
        <p:txBody>
          <a:bodyPr/>
          <a:lstStyle>
            <a:lvl1pPr marL="0" indent="0" algn="l">
              <a:lnSpc>
                <a:spcPts val="6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0208" y="2733675"/>
            <a:ext cx="9897517" cy="3541230"/>
          </a:xfrm>
        </p:spPr>
        <p:txBody>
          <a:bodyPr anchor="b"/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pic>
        <p:nvPicPr>
          <p:cNvPr id="6" name="Picture 5" descr="A picture containing photo, sitting, dark, food&#10;&#10;Description automatically generated">
            <a:extLst>
              <a:ext uri="{FF2B5EF4-FFF2-40B4-BE49-F238E27FC236}">
                <a16:creationId xmlns:a16="http://schemas.microsoft.com/office/drawing/2014/main" id="{41FCBE1D-B2C2-41AB-843B-C457FC27A6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9560" r="45047" b="23041"/>
          <a:stretch/>
        </p:blipFill>
        <p:spPr>
          <a:xfrm>
            <a:off x="14364731" y="0"/>
            <a:ext cx="10029101" cy="13716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6DCC9-042E-454B-B9DE-7BD5C176A164}"/>
              </a:ext>
            </a:extLst>
          </p:cNvPr>
          <p:cNvGrpSpPr/>
          <p:nvPr userDrawn="1"/>
        </p:nvGrpSpPr>
        <p:grpSpPr>
          <a:xfrm>
            <a:off x="800099" y="11959013"/>
            <a:ext cx="3608845" cy="1056899"/>
            <a:chOff x="2146617" y="1664132"/>
            <a:chExt cx="5862003" cy="1716767"/>
          </a:xfrm>
        </p:grpSpPr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488419A-B75C-4788-868D-C31754BC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17" y="1664132"/>
              <a:ext cx="5862003" cy="170554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2130F9-41D7-46C2-97A0-F467BBC913E0}"/>
                </a:ext>
              </a:extLst>
            </p:cNvPr>
            <p:cNvSpPr/>
            <p:nvPr/>
          </p:nvSpPr>
          <p:spPr>
            <a:xfrm>
              <a:off x="2492694" y="2085499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793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BB036-03BE-4730-990F-2EB8755F5894}"/>
              </a:ext>
            </a:extLst>
          </p:cNvPr>
          <p:cNvSpPr/>
          <p:nvPr/>
        </p:nvSpPr>
        <p:spPr>
          <a:xfrm>
            <a:off x="265471" y="10736826"/>
            <a:ext cx="2380389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FC80CE-8220-4779-A7B6-C29AEB51C7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7FB87C3-CBD0-4191-8B84-1F6A021FB8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85650" y="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0B74F12-0F39-4717-A212-533403A371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685800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EEC8FE5-F62B-4006-BD63-2E8E5D2D08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5650" y="685800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84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9387B-CDF4-477E-B1F7-B90291E4F8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793F1-ED80-4A12-8782-C473F6D7E6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003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988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BB036-03BE-4730-990F-2EB8755F5894}"/>
              </a:ext>
            </a:extLst>
          </p:cNvPr>
          <p:cNvSpPr/>
          <p:nvPr/>
        </p:nvSpPr>
        <p:spPr>
          <a:xfrm>
            <a:off x="265471" y="10736826"/>
            <a:ext cx="2380389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00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D88D5F2-D258-4221-9E52-DAE5B4F252E4}"/>
              </a:ext>
            </a:extLst>
          </p:cNvPr>
          <p:cNvSpPr/>
          <p:nvPr/>
        </p:nvSpPr>
        <p:spPr>
          <a:xfrm>
            <a:off x="0" y="11201400"/>
            <a:ext cx="243713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B29945F6-E9D1-43EB-A490-93A18854C3EF}"/>
              </a:ext>
            </a:extLst>
          </p:cNvPr>
          <p:cNvGrpSpPr/>
          <p:nvPr/>
        </p:nvGrpSpPr>
        <p:grpSpPr>
          <a:xfrm>
            <a:off x="13081000" y="0"/>
            <a:ext cx="11290300" cy="13716000"/>
            <a:chOff x="13081000" y="0"/>
            <a:chExt cx="11290300" cy="13716000"/>
          </a:xfrm>
        </p:grpSpPr>
        <p:pic>
          <p:nvPicPr>
            <p:cNvPr id="19" name="Slic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514D15-BC37-43AB-AE9A-33AF51651A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1444" y="0"/>
              <a:ext cx="11279856" cy="13716000"/>
            </a:xfrm>
            <a:prstGeom prst="rect">
              <a:avLst/>
            </a:prstGeom>
          </p:spPr>
        </p:pic>
        <p:pic>
          <p:nvPicPr>
            <p:cNvPr id="11" name="Tint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2C2C39-AEEE-41F4-AA97-6D8DE8019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1000" y="0"/>
              <a:ext cx="11290300" cy="13716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51518DC-D99E-4EAE-B140-AA59BD010F54}"/>
              </a:ext>
            </a:extLst>
          </p:cNvPr>
          <p:cNvSpPr>
            <a:spLocks/>
          </p:cNvSpPr>
          <p:nvPr/>
        </p:nvSpPr>
        <p:spPr>
          <a:xfrm>
            <a:off x="0" y="-1"/>
            <a:ext cx="24371300" cy="1378902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l="-516" r="-5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5307EEF1-CAF6-439C-9514-E3C1617CED7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9918363" cy="137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Main">
            <a:extLst>
              <a:ext uri="{FF2B5EF4-FFF2-40B4-BE49-F238E27FC236}">
                <a16:creationId xmlns:a16="http://schemas.microsoft.com/office/drawing/2014/main" id="{624A0382-0970-450B-B9DE-924DF2507DB8}"/>
              </a:ext>
            </a:extLst>
          </p:cNvPr>
          <p:cNvSpPr>
            <a:spLocks/>
          </p:cNvSpPr>
          <p:nvPr/>
        </p:nvSpPr>
        <p:spPr bwMode="auto">
          <a:xfrm>
            <a:off x="-3175" y="0"/>
            <a:ext cx="19918363" cy="13766800"/>
          </a:xfrm>
          <a:custGeom>
            <a:avLst/>
            <a:gdLst>
              <a:gd name="T0" fmla="*/ 0 w 6258"/>
              <a:gd name="T1" fmla="*/ 2 h 4320"/>
              <a:gd name="T2" fmla="*/ 1 w 6258"/>
              <a:gd name="T3" fmla="*/ 4320 h 4320"/>
              <a:gd name="T4" fmla="*/ 3429 w 6258"/>
              <a:gd name="T5" fmla="*/ 4319 h 4320"/>
              <a:gd name="T6" fmla="*/ 3664 w 6258"/>
              <a:gd name="T7" fmla="*/ 2612 h 4320"/>
              <a:gd name="T8" fmla="*/ 6240 w 6258"/>
              <a:gd name="T9" fmla="*/ 8 h 4320"/>
              <a:gd name="T10" fmla="*/ 6258 w 6258"/>
              <a:gd name="T11" fmla="*/ 0 h 4320"/>
              <a:gd name="T12" fmla="*/ 0 w 6258"/>
              <a:gd name="T13" fmla="*/ 2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58" h="4320">
                <a:moveTo>
                  <a:pt x="0" y="2"/>
                </a:moveTo>
                <a:cubicBezTo>
                  <a:pt x="1" y="4320"/>
                  <a:pt x="1" y="4320"/>
                  <a:pt x="1" y="4320"/>
                </a:cubicBezTo>
                <a:cubicBezTo>
                  <a:pt x="3429" y="4319"/>
                  <a:pt x="3429" y="4319"/>
                  <a:pt x="3429" y="4319"/>
                </a:cubicBezTo>
                <a:cubicBezTo>
                  <a:pt x="3396" y="3777"/>
                  <a:pt x="3470" y="3194"/>
                  <a:pt x="3664" y="2612"/>
                </a:cubicBezTo>
                <a:cubicBezTo>
                  <a:pt x="4132" y="1215"/>
                  <a:pt x="5166" y="225"/>
                  <a:pt x="6240" y="8"/>
                </a:cubicBezTo>
                <a:cubicBezTo>
                  <a:pt x="6246" y="5"/>
                  <a:pt x="6252" y="3"/>
                  <a:pt x="6258" y="0"/>
                </a:cubicBez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alpha val="60000"/>
                </a:schemeClr>
              </a:gs>
              <a:gs pos="100000">
                <a:schemeClr val="tx1">
                  <a:lumMod val="50000"/>
                  <a:alpha val="6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6" name="Slice">
            <a:extLst>
              <a:ext uri="{FF2B5EF4-FFF2-40B4-BE49-F238E27FC236}">
                <a16:creationId xmlns:a16="http://schemas.microsoft.com/office/drawing/2014/main" id="{67B32793-0C53-4E45-B249-90D8E1CE515B}"/>
              </a:ext>
            </a:extLst>
          </p:cNvPr>
          <p:cNvSpPr>
            <a:spLocks/>
          </p:cNvSpPr>
          <p:nvPr/>
        </p:nvSpPr>
        <p:spPr bwMode="auto">
          <a:xfrm>
            <a:off x="10806113" y="25400"/>
            <a:ext cx="9051925" cy="13738225"/>
          </a:xfrm>
          <a:custGeom>
            <a:avLst/>
            <a:gdLst>
              <a:gd name="T0" fmla="*/ 268 w 2844"/>
              <a:gd name="T1" fmla="*/ 2604 h 4311"/>
              <a:gd name="T2" fmla="*/ 33 w 2844"/>
              <a:gd name="T3" fmla="*/ 4311 h 4311"/>
              <a:gd name="T4" fmla="*/ 889 w 2844"/>
              <a:gd name="T5" fmla="*/ 4311 h 4311"/>
              <a:gd name="T6" fmla="*/ 836 w 2844"/>
              <a:gd name="T7" fmla="*/ 2389 h 4311"/>
              <a:gd name="T8" fmla="*/ 2702 w 2844"/>
              <a:gd name="T9" fmla="*/ 67 h 4311"/>
              <a:gd name="T10" fmla="*/ 2844 w 2844"/>
              <a:gd name="T11" fmla="*/ 0 h 4311"/>
              <a:gd name="T12" fmla="*/ 268 w 2844"/>
              <a:gd name="T13" fmla="*/ 2604 h 4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44" h="4311">
                <a:moveTo>
                  <a:pt x="268" y="2604"/>
                </a:moveTo>
                <a:cubicBezTo>
                  <a:pt x="74" y="3186"/>
                  <a:pt x="0" y="3769"/>
                  <a:pt x="33" y="4311"/>
                </a:cubicBezTo>
                <a:cubicBezTo>
                  <a:pt x="889" y="4311"/>
                  <a:pt x="889" y="4311"/>
                  <a:pt x="889" y="4311"/>
                </a:cubicBezTo>
                <a:cubicBezTo>
                  <a:pt x="704" y="3737"/>
                  <a:pt x="673" y="3068"/>
                  <a:pt x="836" y="2389"/>
                </a:cubicBezTo>
                <a:cubicBezTo>
                  <a:pt x="1106" y="1261"/>
                  <a:pt x="1842" y="398"/>
                  <a:pt x="2702" y="67"/>
                </a:cubicBezTo>
                <a:cubicBezTo>
                  <a:pt x="2749" y="43"/>
                  <a:pt x="2796" y="21"/>
                  <a:pt x="2844" y="0"/>
                </a:cubicBezTo>
                <a:cubicBezTo>
                  <a:pt x="1770" y="217"/>
                  <a:pt x="736" y="1207"/>
                  <a:pt x="268" y="2604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alpha val="50000"/>
                </a:schemeClr>
              </a:gs>
              <a:gs pos="100000">
                <a:schemeClr val="tx1">
                  <a:lumMod val="50000"/>
                  <a:alpha val="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7" name="Slice2">
            <a:extLst>
              <a:ext uri="{FF2B5EF4-FFF2-40B4-BE49-F238E27FC236}">
                <a16:creationId xmlns:a16="http://schemas.microsoft.com/office/drawing/2014/main" id="{EF391CDE-A05F-401A-BDDE-CF4C78088D2E}"/>
              </a:ext>
            </a:extLst>
          </p:cNvPr>
          <p:cNvSpPr>
            <a:spLocks/>
          </p:cNvSpPr>
          <p:nvPr/>
        </p:nvSpPr>
        <p:spPr bwMode="auto">
          <a:xfrm>
            <a:off x="12947650" y="239713"/>
            <a:ext cx="6457950" cy="13523913"/>
          </a:xfrm>
          <a:custGeom>
            <a:avLst/>
            <a:gdLst>
              <a:gd name="T0" fmla="*/ 163 w 2029"/>
              <a:gd name="T1" fmla="*/ 2322 h 4244"/>
              <a:gd name="T2" fmla="*/ 216 w 2029"/>
              <a:gd name="T3" fmla="*/ 4244 h 4244"/>
              <a:gd name="T4" fmla="*/ 1068 w 2029"/>
              <a:gd name="T5" fmla="*/ 4243 h 4244"/>
              <a:gd name="T6" fmla="*/ 482 w 2029"/>
              <a:gd name="T7" fmla="*/ 2521 h 4244"/>
              <a:gd name="T8" fmla="*/ 2029 w 2029"/>
              <a:gd name="T9" fmla="*/ 0 h 4244"/>
              <a:gd name="T10" fmla="*/ 163 w 2029"/>
              <a:gd name="T11" fmla="*/ 2322 h 4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9" h="4244">
                <a:moveTo>
                  <a:pt x="163" y="2322"/>
                </a:moveTo>
                <a:cubicBezTo>
                  <a:pt x="0" y="3001"/>
                  <a:pt x="31" y="3670"/>
                  <a:pt x="216" y="4244"/>
                </a:cubicBezTo>
                <a:cubicBezTo>
                  <a:pt x="1068" y="4243"/>
                  <a:pt x="1068" y="4243"/>
                  <a:pt x="1068" y="4243"/>
                </a:cubicBezTo>
                <a:cubicBezTo>
                  <a:pt x="700" y="3767"/>
                  <a:pt x="482" y="3170"/>
                  <a:pt x="482" y="2521"/>
                </a:cubicBezTo>
                <a:cubicBezTo>
                  <a:pt x="481" y="1421"/>
                  <a:pt x="1110" y="467"/>
                  <a:pt x="2029" y="0"/>
                </a:cubicBezTo>
                <a:cubicBezTo>
                  <a:pt x="1169" y="331"/>
                  <a:pt x="433" y="1194"/>
                  <a:pt x="163" y="232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alpha val="40000"/>
                </a:schemeClr>
              </a:gs>
              <a:gs pos="100000">
                <a:schemeClr val="tx1">
                  <a:lumMod val="50000"/>
                  <a:alpha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80208" y="5865301"/>
            <a:ext cx="9897517" cy="3541230"/>
          </a:xfrm>
        </p:spPr>
        <p:txBody>
          <a:bodyPr/>
          <a:lstStyle>
            <a:lvl1pPr marL="0" indent="0" algn="l">
              <a:lnSpc>
                <a:spcPts val="6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0208" y="1876423"/>
            <a:ext cx="9897517" cy="3541230"/>
          </a:xfrm>
        </p:spPr>
        <p:txBody>
          <a:bodyPr anchor="b"/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3D62D2-210E-4334-8B4D-9D6B6D9C84AF}"/>
              </a:ext>
            </a:extLst>
          </p:cNvPr>
          <p:cNvCxnSpPr>
            <a:cxnSpLocks/>
          </p:cNvCxnSpPr>
          <p:nvPr/>
        </p:nvCxnSpPr>
        <p:spPr>
          <a:xfrm>
            <a:off x="1002028" y="11801476"/>
            <a:ext cx="224557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B8A5-66D8-4FC1-A896-EDFDD1578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36DCC9-042E-454B-B9DE-7BD5C176A164}"/>
              </a:ext>
            </a:extLst>
          </p:cNvPr>
          <p:cNvGrpSpPr/>
          <p:nvPr/>
        </p:nvGrpSpPr>
        <p:grpSpPr>
          <a:xfrm>
            <a:off x="800099" y="11959013"/>
            <a:ext cx="3608845" cy="1056899"/>
            <a:chOff x="2146617" y="1664132"/>
            <a:chExt cx="5862003" cy="1716767"/>
          </a:xfrm>
        </p:grpSpPr>
        <p:pic>
          <p:nvPicPr>
            <p:cNvPr id="22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488419A-B75C-4788-868D-C31754BC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17" y="1664132"/>
              <a:ext cx="5862003" cy="1705544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2130F9-41D7-46C2-97A0-F467BBC913E0}"/>
                </a:ext>
              </a:extLst>
            </p:cNvPr>
            <p:cNvSpPr/>
            <p:nvPr/>
          </p:nvSpPr>
          <p:spPr>
            <a:xfrm>
              <a:off x="2492694" y="2085499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923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1.85185E-6 L -9.79677E-7 -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51 1.11111E-6 L 9.37989E-7 1.1111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1.11111E-6 L 9.37989E-7 1.1111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D88D5F2-D258-4221-9E52-DAE5B4F252E4}"/>
              </a:ext>
            </a:extLst>
          </p:cNvPr>
          <p:cNvSpPr/>
          <p:nvPr/>
        </p:nvSpPr>
        <p:spPr>
          <a:xfrm>
            <a:off x="0" y="11201400"/>
            <a:ext cx="243713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B8A5-66D8-4FC1-A896-EDFDD1578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B29945F6-E9D1-43EB-A490-93A18854C3EF}"/>
              </a:ext>
            </a:extLst>
          </p:cNvPr>
          <p:cNvGrpSpPr/>
          <p:nvPr/>
        </p:nvGrpSpPr>
        <p:grpSpPr>
          <a:xfrm>
            <a:off x="13081000" y="0"/>
            <a:ext cx="11290300" cy="13716000"/>
            <a:chOff x="13081000" y="0"/>
            <a:chExt cx="11290300" cy="13716000"/>
          </a:xfrm>
        </p:grpSpPr>
        <p:pic>
          <p:nvPicPr>
            <p:cNvPr id="19" name="Slic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514D15-BC37-43AB-AE9A-33AF51651A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1444" y="0"/>
              <a:ext cx="11279856" cy="13716000"/>
            </a:xfrm>
            <a:prstGeom prst="rect">
              <a:avLst/>
            </a:prstGeom>
          </p:spPr>
        </p:pic>
        <p:pic>
          <p:nvPicPr>
            <p:cNvPr id="11" name="Tint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2C2C39-AEEE-41F4-AA97-6D8DE8019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1000" y="0"/>
              <a:ext cx="11290300" cy="13716000"/>
            </a:xfrm>
            <a:prstGeom prst="rect">
              <a:avLst/>
            </a:prstGeom>
          </p:spPr>
        </p:pic>
      </p:grpSp>
      <p:pic>
        <p:nvPicPr>
          <p:cNvPr id="5" name="New Main" descr="A close up of a screen&#10;&#10;Description automatically generated">
            <a:extLst>
              <a:ext uri="{FF2B5EF4-FFF2-40B4-BE49-F238E27FC236}">
                <a16:creationId xmlns:a16="http://schemas.microsoft.com/office/drawing/2014/main" id="{FD415127-4B54-49E7-B0A4-9764E33067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t="29456" r="20493" b="29433"/>
          <a:stretch/>
        </p:blipFill>
        <p:spPr>
          <a:xfrm>
            <a:off x="-31595" y="0"/>
            <a:ext cx="20057396" cy="13716000"/>
          </a:xfrm>
          <a:prstGeom prst="rect">
            <a:avLst/>
          </a:prstGeom>
        </p:spPr>
      </p:pic>
      <p:pic>
        <p:nvPicPr>
          <p:cNvPr id="8" name="New Slice" descr="A picture containing lamp, black, flower&#10;&#10;Description automatically generated">
            <a:extLst>
              <a:ext uri="{FF2B5EF4-FFF2-40B4-BE49-F238E27FC236}">
                <a16:creationId xmlns:a16="http://schemas.microsoft.com/office/drawing/2014/main" id="{4480AB62-8A26-43FC-AD3C-6B2BD9A8D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0" t="20531" r="30496" b="20803"/>
          <a:stretch/>
        </p:blipFill>
        <p:spPr>
          <a:xfrm>
            <a:off x="10850307" y="0"/>
            <a:ext cx="9258300" cy="13716000"/>
          </a:xfrm>
          <a:prstGeom prst="rect">
            <a:avLst/>
          </a:prstGeom>
        </p:spPr>
      </p:pic>
      <p:pic>
        <p:nvPicPr>
          <p:cNvPr id="10" name="Slic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4877743-1356-43F6-842A-781748B857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4" t="21593" r="26440" b="21455"/>
          <a:stretch/>
        </p:blipFill>
        <p:spPr>
          <a:xfrm>
            <a:off x="13055515" y="0"/>
            <a:ext cx="11204992" cy="1371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80208" y="6703501"/>
            <a:ext cx="9897517" cy="3541230"/>
          </a:xfrm>
        </p:spPr>
        <p:txBody>
          <a:bodyPr/>
          <a:lstStyle>
            <a:lvl1pPr marL="0" indent="0" algn="l">
              <a:lnSpc>
                <a:spcPts val="6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0208" y="2733675"/>
            <a:ext cx="9897517" cy="3541230"/>
          </a:xfrm>
        </p:spPr>
        <p:txBody>
          <a:bodyPr anchor="b"/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6B9932D4-34AA-4003-9973-4B5910A6C177}"/>
              </a:ext>
            </a:extLst>
          </p:cNvPr>
          <p:cNvSpPr>
            <a:spLocks/>
          </p:cNvSpPr>
          <p:nvPr/>
        </p:nvSpPr>
        <p:spPr bwMode="auto">
          <a:xfrm>
            <a:off x="14451012" y="0"/>
            <a:ext cx="9920288" cy="13716000"/>
          </a:xfrm>
          <a:custGeom>
            <a:avLst/>
            <a:gdLst>
              <a:gd name="T0" fmla="*/ 3127 w 3127"/>
              <a:gd name="T1" fmla="*/ 0 h 4320"/>
              <a:gd name="T2" fmla="*/ 1709 w 3127"/>
              <a:gd name="T3" fmla="*/ 0 h 4320"/>
              <a:gd name="T4" fmla="*/ 0 w 3127"/>
              <a:gd name="T5" fmla="*/ 2597 h 4320"/>
              <a:gd name="T6" fmla="*/ 586 w 3127"/>
              <a:gd name="T7" fmla="*/ 4320 h 4320"/>
              <a:gd name="T8" fmla="*/ 3127 w 3127"/>
              <a:gd name="T9" fmla="*/ 4320 h 4320"/>
              <a:gd name="T10" fmla="*/ 3127 w 312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7" h="4320">
                <a:moveTo>
                  <a:pt x="3127" y="0"/>
                </a:moveTo>
                <a:cubicBezTo>
                  <a:pt x="1709" y="0"/>
                  <a:pt x="1709" y="0"/>
                  <a:pt x="1709" y="0"/>
                </a:cubicBezTo>
                <a:cubicBezTo>
                  <a:pt x="704" y="434"/>
                  <a:pt x="0" y="1433"/>
                  <a:pt x="0" y="2597"/>
                </a:cubicBezTo>
                <a:cubicBezTo>
                  <a:pt x="0" y="3246"/>
                  <a:pt x="218" y="3843"/>
                  <a:pt x="586" y="4320"/>
                </a:cubicBezTo>
                <a:cubicBezTo>
                  <a:pt x="3127" y="4320"/>
                  <a:pt x="3127" y="4320"/>
                  <a:pt x="3127" y="4320"/>
                </a:cubicBezTo>
                <a:lnTo>
                  <a:pt x="31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6DCC9-042E-454B-B9DE-7BD5C176A164}"/>
              </a:ext>
            </a:extLst>
          </p:cNvPr>
          <p:cNvGrpSpPr/>
          <p:nvPr userDrawn="1"/>
        </p:nvGrpSpPr>
        <p:grpSpPr>
          <a:xfrm>
            <a:off x="800099" y="11959013"/>
            <a:ext cx="3608845" cy="1056899"/>
            <a:chOff x="2146617" y="1664132"/>
            <a:chExt cx="5862003" cy="1716767"/>
          </a:xfrm>
        </p:grpSpPr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488419A-B75C-4788-868D-C31754BC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17" y="1664132"/>
              <a:ext cx="5862003" cy="170554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2130F9-41D7-46C2-97A0-F467BBC913E0}"/>
                </a:ext>
              </a:extLst>
            </p:cNvPr>
            <p:cNvSpPr/>
            <p:nvPr/>
          </p:nvSpPr>
          <p:spPr>
            <a:xfrm>
              <a:off x="2492694" y="2085499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771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88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49" y="2324101"/>
            <a:ext cx="9804401" cy="3510764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49" y="6215395"/>
            <a:ext cx="9804401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330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49" y="971550"/>
            <a:ext cx="9804401" cy="2539214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49" y="3986545"/>
            <a:ext cx="9804401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3638550"/>
            <a:ext cx="9994650" cy="75914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7F7AA1-9319-41DE-9B7D-746A8ECAC6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455901" y="3638550"/>
            <a:ext cx="9994650" cy="75914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365CB-F398-40D7-A23A-AECCDA2847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71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D4DFD-E6A1-4FAA-B7B3-36E77E773234}"/>
              </a:ext>
            </a:extLst>
          </p:cNvPr>
          <p:cNvSpPr/>
          <p:nvPr/>
        </p:nvSpPr>
        <p:spPr>
          <a:xfrm>
            <a:off x="723900" y="11239500"/>
            <a:ext cx="2327910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D36CB0-2CAE-4982-8087-9F48E17C3C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51657" y="-1"/>
            <a:ext cx="12019643" cy="13716002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50" y="1676400"/>
            <a:ext cx="9456524" cy="4101359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6244480"/>
            <a:ext cx="9456524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91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 6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D4DFD-E6A1-4FAA-B7B3-36E77E773234}"/>
              </a:ext>
            </a:extLst>
          </p:cNvPr>
          <p:cNvSpPr/>
          <p:nvPr/>
        </p:nvSpPr>
        <p:spPr>
          <a:xfrm>
            <a:off x="723900" y="11239500"/>
            <a:ext cx="2327910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D36CB0-2CAE-4982-8087-9F48E17C3C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85648" y="-1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50" y="1676400"/>
            <a:ext cx="9456524" cy="4101359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6244480"/>
            <a:ext cx="9456524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1D504AC-B19F-431F-BDC7-943A6B044C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278474" y="-1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9371FE4-2D6C-47B0-90A3-DA401AB938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85648" y="4572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1D27F0F-96B4-46D3-8AC5-994E7828A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278474" y="4572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5DA84DF-89E4-413A-8F3A-CE3E18AE20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5648" y="9144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8E52865-F297-4216-B967-7DBBB07B58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278473" y="9144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46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BB036-03BE-4730-990F-2EB8755F5894}"/>
              </a:ext>
            </a:extLst>
          </p:cNvPr>
          <p:cNvSpPr/>
          <p:nvPr/>
        </p:nvSpPr>
        <p:spPr>
          <a:xfrm>
            <a:off x="265471" y="10736826"/>
            <a:ext cx="2380389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FC80CE-8220-4779-A7B6-C29AEB51C7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71300" cy="13716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8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1249" y="1447200"/>
            <a:ext cx="21069301" cy="15176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1249" y="3638550"/>
            <a:ext cx="21069301" cy="7591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02850" y="12226926"/>
            <a:ext cx="654923" cy="59372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3000" b="1">
                <a:solidFill>
                  <a:schemeClr val="tx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88C94E-92BC-47BD-949D-D6D2396523DD}"/>
              </a:ext>
            </a:extLst>
          </p:cNvPr>
          <p:cNvCxnSpPr>
            <a:cxnSpLocks/>
          </p:cNvCxnSpPr>
          <p:nvPr/>
        </p:nvCxnSpPr>
        <p:spPr>
          <a:xfrm>
            <a:off x="1002028" y="11801476"/>
            <a:ext cx="22455743" cy="0"/>
          </a:xfrm>
          <a:prstGeom prst="line">
            <a:avLst/>
          </a:prstGeom>
          <a:ln w="22225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007988-754E-4B51-A63D-FC04432E770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1959013"/>
            <a:ext cx="3608845" cy="10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6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2" r:id="rId3"/>
    <p:sldLayoutId id="2147483671" r:id="rId4"/>
    <p:sldLayoutId id="2147483672" r:id="rId5"/>
    <p:sldLayoutId id="2147483677" r:id="rId6"/>
    <p:sldLayoutId id="2147483673" r:id="rId7"/>
    <p:sldLayoutId id="2147483674" r:id="rId8"/>
    <p:sldLayoutId id="2147483675" r:id="rId9"/>
    <p:sldLayoutId id="2147483676" r:id="rId10"/>
    <p:sldLayoutId id="2147483666" r:id="rId11"/>
    <p:sldLayoutId id="2147483667" r:id="rId12"/>
    <p:sldLayoutId id="2147483668" r:id="rId13"/>
    <p:sldLayoutId id="2147483678" r:id="rId14"/>
  </p:sldLayoutIdLst>
  <p:hf hdr="0" ftr="0" dt="0"/>
  <p:txStyles>
    <p:titleStyle>
      <a:lvl1pPr algn="l" defTabSz="1827886" rtl="0" eaLnBrk="1" latinLnBrk="0" hangingPunct="1">
        <a:lnSpc>
          <a:spcPct val="90000"/>
        </a:lnSpc>
        <a:spcBef>
          <a:spcPct val="0"/>
        </a:spcBef>
        <a:buNone/>
        <a:defRPr sz="8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7886" rtl="0" eaLnBrk="1" latinLnBrk="0" hangingPunct="1">
        <a:lnSpc>
          <a:spcPts val="6000"/>
        </a:lnSpc>
        <a:spcBef>
          <a:spcPts val="1999"/>
        </a:spcBef>
        <a:buFont typeface="Arial" panose="020B0604020202020204" pitchFamily="34" charset="0"/>
        <a:buNone/>
        <a:defRPr sz="5400" kern="1200">
          <a:solidFill>
            <a:srgbClr val="575756"/>
          </a:solidFill>
          <a:latin typeface="+mn-lt"/>
          <a:ea typeface="+mn-ea"/>
          <a:cs typeface="+mn-cs"/>
        </a:defRPr>
      </a:lvl1pPr>
      <a:lvl2pPr marL="533400" indent="-5334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5400" kern="1200">
          <a:solidFill>
            <a:srgbClr val="575756"/>
          </a:solidFill>
          <a:latin typeface="+mn-lt"/>
          <a:ea typeface="+mn-ea"/>
          <a:cs typeface="+mn-cs"/>
        </a:defRPr>
      </a:lvl2pPr>
      <a:lvl3pPr marL="901700" indent="-3683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700" kern="1200">
          <a:solidFill>
            <a:srgbClr val="575756"/>
          </a:solidFill>
          <a:latin typeface="+mn-lt"/>
          <a:ea typeface="+mn-ea"/>
          <a:cs typeface="+mn-cs"/>
        </a:defRPr>
      </a:lvl3pPr>
      <a:lvl4pPr marL="1257300" indent="-3556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700" kern="1200">
          <a:solidFill>
            <a:srgbClr val="575756"/>
          </a:solidFill>
          <a:latin typeface="+mn-lt"/>
          <a:ea typeface="+mn-ea"/>
          <a:cs typeface="+mn-cs"/>
        </a:defRPr>
      </a:lvl4pPr>
      <a:lvl5pPr marL="1612900" indent="-3556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700" kern="1200">
          <a:solidFill>
            <a:srgbClr val="575756"/>
          </a:solidFill>
          <a:latin typeface="+mn-lt"/>
          <a:ea typeface="+mn-ea"/>
          <a:cs typeface="+mn-cs"/>
        </a:defRPr>
      </a:lvl5pPr>
      <a:lvl6pPr marL="5026685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940628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854571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7685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3943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7886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1828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5771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69714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3657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760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1542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76">
          <p15:clr>
            <a:srgbClr val="F26B43"/>
          </p15:clr>
        </p15:guide>
        <p15:guide id="3" pos="1500">
          <p15:clr>
            <a:srgbClr val="F26B43"/>
          </p15:clr>
        </p15:guide>
        <p15:guide id="4" pos="570">
          <p15:clr>
            <a:srgbClr val="F26B43"/>
          </p15:clr>
        </p15:guide>
        <p15:guide id="5" pos="14772">
          <p15:clr>
            <a:srgbClr val="F26B43"/>
          </p15:clr>
        </p15:guide>
        <p15:guide id="6" orient="horz" pos="7699">
          <p15:clr>
            <a:srgbClr val="F26B43"/>
          </p15:clr>
        </p15:guide>
        <p15:guide id="7" orient="horz" pos="1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faithful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linney/faithful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linney/A4Cap2023shinyapp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gallery/#user-showcase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py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linney.shinyapps.io/NCA_interlinkages_and_ES/?_ga=2.90081627.1120251673.1675538613-1931387218.167179787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hiny-apps.ceh.ac.uk/LiNCAG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-apps.ceh.ac.uk/LiNCAG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-apps.ceh.ac.uk/whats_flying_tonigh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7564A2-08A0-4D87-B742-AAD2BEF6E0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D514CF-5633-4C69-ADD2-E1768639C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0207" y="3087039"/>
            <a:ext cx="9714026" cy="2606396"/>
          </a:xfrm>
        </p:spPr>
        <p:txBody>
          <a:bodyPr/>
          <a:lstStyle/>
          <a:p>
            <a:r>
              <a:rPr lang="en-GB" dirty="0"/>
              <a:t>Using shiny apps for communication and engagement of your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0207" y="6839855"/>
            <a:ext cx="9897517" cy="2474366"/>
          </a:xfrm>
        </p:spPr>
        <p:txBody>
          <a:bodyPr/>
          <a:lstStyle/>
          <a:p>
            <a:r>
              <a:rPr lang="en-GB" sz="6000" b="1" dirty="0"/>
              <a:t>George Linney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551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0774-CAAC-40B8-5796-0865482F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create a 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0CAF-DEB5-E651-CE48-993A50E94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First check that you need to create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F4F2-2B59-4485-3DD1-86A0A6773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6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B6AA-1CD3-8D65-5F2B-FFF08346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Old faithful Geyser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DD991-C361-4DD8-7CB3-F25E020AC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0" y="3638550"/>
            <a:ext cx="13366302" cy="7591426"/>
          </a:xfrm>
        </p:spPr>
        <p:txBody>
          <a:bodyPr/>
          <a:lstStyle/>
          <a:p>
            <a:r>
              <a:rPr lang="en-GB" dirty="0">
                <a:hlinkClick r:id="rId3"/>
              </a:rPr>
              <a:t>A simple Shiny app that displays eruption data for the Old Faithful geyser.</a:t>
            </a: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https://shiny.rstudio.com/gallery/faithful.html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2E9DC-0596-BE7C-EA88-B29F5E0A8E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C46956-DC8D-AED6-1722-47A859614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251" y="1626587"/>
            <a:ext cx="6407599" cy="96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66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D2FB-7F32-F3B3-F431-C5374A00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Old faithful geyser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8CDD-7AC7-882F-89DB-64948ED01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Exploring the app further</a:t>
            </a:r>
          </a:p>
          <a:p>
            <a:r>
              <a:rPr lang="en-GB" dirty="0"/>
              <a:t>Download the underlying code from </a:t>
            </a:r>
            <a:r>
              <a:rPr lang="en-GB" dirty="0">
                <a:hlinkClick r:id="rId2"/>
              </a:rPr>
              <a:t>https://github.com/glinney/faithful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Click green code button and then download as zip</a:t>
            </a:r>
          </a:p>
          <a:p>
            <a:pPr lvl="1"/>
            <a:r>
              <a:rPr lang="en-GB" dirty="0"/>
              <a:t>Extract folder and copy to a more appropriate place</a:t>
            </a:r>
          </a:p>
          <a:p>
            <a:pPr lvl="1"/>
            <a:r>
              <a:rPr lang="en-GB" strike="sngStrike" dirty="0"/>
              <a:t>Run from the R studio console with </a:t>
            </a:r>
            <a:r>
              <a:rPr lang="en-GB" strike="sngStrike" dirty="0" err="1"/>
              <a:t>runApp</a:t>
            </a:r>
            <a:r>
              <a:rPr lang="en-GB" strike="sngStrike" dirty="0"/>
              <a:t>(“~/faithful-main”)</a:t>
            </a:r>
          </a:p>
          <a:p>
            <a:r>
              <a:rPr lang="en-GB" dirty="0"/>
              <a:t>Now you can add elements to the code</a:t>
            </a:r>
          </a:p>
          <a:p>
            <a:pPr lvl="1"/>
            <a:r>
              <a:rPr lang="en-GB" dirty="0"/>
              <a:t>For example I added the ability to choose the colour of the bars of the histogram - uncomment the code to try it out</a:t>
            </a:r>
          </a:p>
        </p:txBody>
      </p:sp>
    </p:spTree>
    <p:extLst>
      <p:ext uri="{BB962C8B-B14F-4D97-AF65-F5344CB8AC3E}">
        <p14:creationId xmlns:p14="http://schemas.microsoft.com/office/powerpoint/2010/main" val="412164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C2AC-44E6-D260-48D9-8D4F9406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Valuing land in Belgium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CDAE-2B83-57AB-1737-012E3E6C0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Pre-processing: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Raster of the CORINE2018 land cover map classified to its broad level 2 land classifications cropped to Belgium where the values: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1 = Artificial surfaces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2 = Agricultural areas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3 = Forest and semi natural areas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4 = Wetlands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5 = Water bodies</a:t>
            </a:r>
            <a:endParaRPr lang="en-GB" dirty="0"/>
          </a:p>
          <a:p>
            <a:r>
              <a:rPr lang="en-GB" dirty="0">
                <a:hlinkClick r:id="rId2"/>
              </a:rPr>
              <a:t>https://github.com/glinney/A4Cap2023shinyapp</a:t>
            </a:r>
            <a:r>
              <a:rPr lang="en-GB" dirty="0"/>
              <a:t> - for code</a:t>
            </a:r>
          </a:p>
          <a:p>
            <a:r>
              <a:rPr lang="en-GB" dirty="0"/>
              <a:t>Data labs link - for app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98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D6CF-A33A-E39B-CAF8-7F5F1EEB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apps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0F04A-D9D6-614F-6636-121A0251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https://shiny.rstudio.com/gallery/#user-showcase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2F27-9AC3-D562-0A92-23A747B2D0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60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33CE-F3E9-D5BA-FEC8-DCAB31DE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83E3-2983-4738-E041-9C5F62C3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If you prefer to code in Python, Shiny is now available for Python (currently in alpha </a:t>
            </a:r>
            <a:r>
              <a:rPr lang="en-GB" dirty="0">
                <a:hlinkClick r:id="rId2"/>
              </a:rPr>
              <a:t>https://shiny.rstudio.com/py/</a:t>
            </a:r>
            <a:r>
              <a:rPr lang="en-GB" dirty="0"/>
              <a:t>)</a:t>
            </a:r>
          </a:p>
          <a:p>
            <a:pPr marL="685800" indent="-68580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4B76D-A7EF-002C-C04D-7A6EBA16E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55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934F-FCD2-8F8D-80D1-53FDBB9C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F41-051A-31FF-04F9-4403355D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Check that we have install packages commented out in all of the demo scripts</a:t>
            </a:r>
          </a:p>
          <a:p>
            <a:pPr marL="685800" indent="-685800">
              <a:buFontTx/>
              <a:buChar char="-"/>
            </a:pPr>
            <a:endParaRPr lang="en-GB" dirty="0"/>
          </a:p>
          <a:p>
            <a:pPr marL="685800" indent="-685800">
              <a:buFontTx/>
              <a:buChar char="-"/>
            </a:pPr>
            <a:r>
              <a:rPr lang="en-GB" dirty="0"/>
              <a:t>Check if I can download and run the app using r studio </a:t>
            </a:r>
            <a:r>
              <a:rPr lang="en-GB" dirty="0" err="1"/>
              <a:t>ui</a:t>
            </a:r>
            <a:r>
              <a:rPr lang="en-GB" dirty="0"/>
              <a:t> in server file (faithful app)</a:t>
            </a:r>
          </a:p>
          <a:p>
            <a:endParaRPr lang="en-GB" dirty="0"/>
          </a:p>
          <a:p>
            <a:pPr marL="685800" indent="-685800">
              <a:buFontTx/>
              <a:buChar char="-"/>
            </a:pPr>
            <a:r>
              <a:rPr lang="en-GB" dirty="0"/>
              <a:t>Send out another email containing the materials </a:t>
            </a:r>
          </a:p>
          <a:p>
            <a:pPr marL="685800" indent="-685800">
              <a:buFontTx/>
              <a:buChar char="-"/>
            </a:pPr>
            <a:endParaRPr lang="en-GB" dirty="0"/>
          </a:p>
          <a:p>
            <a:pPr marL="685800" indent="-685800">
              <a:buFontTx/>
              <a:buChar char="-"/>
            </a:pPr>
            <a:r>
              <a:rPr lang="en-GB" dirty="0"/>
              <a:t>Terra </a:t>
            </a:r>
            <a:r>
              <a:rPr lang="en-GB" dirty="0" err="1"/>
              <a:t>basemap</a:t>
            </a:r>
            <a:endParaRPr lang="en-GB" dirty="0"/>
          </a:p>
          <a:p>
            <a:pPr marL="685800" indent="-685800">
              <a:buFontTx/>
              <a:buChar char="-"/>
            </a:pPr>
            <a:endParaRPr lang="en-GB" dirty="0"/>
          </a:p>
          <a:p>
            <a:pPr marL="685800" indent="-68580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7AD53-0793-9746-57E6-172FEF1007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81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49" y="3638550"/>
            <a:ext cx="16731821" cy="7591426"/>
          </a:xfrm>
        </p:spPr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Up to 30 minutes of me talking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What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Why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How </a:t>
            </a:r>
          </a:p>
          <a:p>
            <a:pPr lvl="1" indent="0">
              <a:buNone/>
            </a:pPr>
            <a:endParaRPr lang="en-GB" dirty="0"/>
          </a:p>
          <a:p>
            <a:pPr marL="685800" indent="-685800">
              <a:buFontTx/>
              <a:buChar char="-"/>
            </a:pPr>
            <a:r>
              <a:rPr lang="en-GB" dirty="0"/>
              <a:t>30 minutes of playing with some demo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8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90C4-124E-AF18-6B5C-266B2359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3F4A-2AEE-4189-BA9F-70C75D1E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2DC7-1952-4A0B-C330-5E6D7B743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64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dirty="0"/>
              <a:t>To support your papers</a:t>
            </a:r>
          </a:p>
          <a:p>
            <a:pPr marL="1219200" lvl="1" indent="-685800">
              <a:buFontTx/>
              <a:buChar char="-"/>
            </a:pPr>
            <a:r>
              <a:rPr lang="en-GB" dirty="0" err="1">
                <a:hlinkClick r:id="rId3"/>
              </a:rPr>
              <a:t>Comunicating</a:t>
            </a:r>
            <a:r>
              <a:rPr lang="en-GB" dirty="0">
                <a:hlinkClick r:id="rId3"/>
              </a:rPr>
              <a:t> large amount of information 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Support for 3D visualisations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Allows a user to complete analysis themselves 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4"/>
              </a:rPr>
              <a:t>Context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20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dirty="0"/>
              <a:t>To support researchers and decision makers 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Context dependency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Preference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75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dirty="0"/>
              <a:t>Data collection</a:t>
            </a:r>
          </a:p>
          <a:p>
            <a:pPr marL="1219200" lvl="1" indent="-685800"/>
            <a:r>
              <a:rPr lang="en-GB" dirty="0"/>
              <a:t>Collect new data (limited to certain types of data)</a:t>
            </a:r>
          </a:p>
          <a:p>
            <a:pPr marL="1219200" lvl="1" indent="-685800"/>
            <a:r>
              <a:rPr lang="en-GB" dirty="0"/>
              <a:t>Collect data on how a user interacts with the app</a:t>
            </a:r>
          </a:p>
          <a:p>
            <a:pPr marL="1219200" lvl="1" indent="-685800"/>
            <a:r>
              <a:rPr lang="en-GB" dirty="0"/>
              <a:t>Collect citizen science data </a:t>
            </a:r>
          </a:p>
          <a:p>
            <a:pPr marL="1219200" lvl="1" indent="-6858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3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dirty="0"/>
              <a:t>Engagement and outreach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Interaction with the app engages people 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Support for citizen science 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/>
              <a:t>Makes your work stand out </a:t>
            </a:r>
          </a:p>
          <a:p>
            <a:pPr marL="1219200" lvl="1" indent="-68580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13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F1B9-58AD-8CF5-EB13-E5D8D3B1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to be careful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84B3-AF56-7C92-4E8F-600E3D2E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Misleading </a:t>
            </a:r>
          </a:p>
          <a:p>
            <a:pPr marL="685800" indent="-685800">
              <a:buFontTx/>
              <a:buChar char="-"/>
            </a:pPr>
            <a:r>
              <a:rPr lang="en-GB" dirty="0"/>
              <a:t>Overinterpretations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8D487-B316-1074-E225-31EA9ACF3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60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0774-CAAC-40B8-5796-0865482F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create a 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0CAF-DEB5-E651-CE48-993A50E94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Are Shiny Apps hard to create?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F4F2-2B59-4485-3DD1-86A0A6773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437765"/>
      </p:ext>
    </p:extLst>
  </p:cSld>
  <p:clrMapOvr>
    <a:masterClrMapping/>
  </p:clrMapOvr>
</p:sld>
</file>

<file path=ppt/theme/theme1.xml><?xml version="1.0" encoding="utf-8"?>
<a:theme xmlns:a="http://schemas.openxmlformats.org/drawingml/2006/main" name="CEH Theme">
  <a:themeElements>
    <a:clrScheme name="CEH">
      <a:dk1>
        <a:srgbClr val="575756"/>
      </a:dk1>
      <a:lt1>
        <a:sysClr val="window" lastClr="FFFFFF"/>
      </a:lt1>
      <a:dk2>
        <a:srgbClr val="0282A4"/>
      </a:dk2>
      <a:lt2>
        <a:srgbClr val="E7E6E6"/>
      </a:lt2>
      <a:accent1>
        <a:srgbClr val="4B94A4"/>
      </a:accent1>
      <a:accent2>
        <a:srgbClr val="A1D683"/>
      </a:accent2>
      <a:accent3>
        <a:srgbClr val="148082"/>
      </a:accent3>
      <a:accent4>
        <a:srgbClr val="73A657"/>
      </a:accent4>
      <a:accent5>
        <a:srgbClr val="333333"/>
      </a:accent5>
      <a:accent6>
        <a:srgbClr val="3C7854"/>
      </a:accent6>
      <a:hlink>
        <a:srgbClr val="4B94A4"/>
      </a:hlink>
      <a:folHlink>
        <a:srgbClr val="A1D683"/>
      </a:folHlink>
    </a:clrScheme>
    <a:fontScheme name="CEH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8000" b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7F9744C-9AF7-4D57-8F75-0EB64E351A93}" vid="{0E8424A2-D6A9-4731-9EA1-BAA39A4B18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CFC1874B3A464D97265187A39EFA84" ma:contentTypeVersion="13" ma:contentTypeDescription="Create a new document." ma:contentTypeScope="" ma:versionID="a8012e590551f6a02d6ef0a414987c04">
  <xsd:schema xmlns:xsd="http://www.w3.org/2001/XMLSchema" xmlns:xs="http://www.w3.org/2001/XMLSchema" xmlns:p="http://schemas.microsoft.com/office/2006/metadata/properties" xmlns:ns3="62d9bbd6-4e62-47f6-bd3a-15f67d1ef6ab" xmlns:ns4="a1dcb0ce-f22e-48a5-b494-f6c6828f414d" targetNamespace="http://schemas.microsoft.com/office/2006/metadata/properties" ma:root="true" ma:fieldsID="e5b73578d9ba7e7d4a86b6cbcc045d52" ns3:_="" ns4:_="">
    <xsd:import namespace="62d9bbd6-4e62-47f6-bd3a-15f67d1ef6ab"/>
    <xsd:import namespace="a1dcb0ce-f22e-48a5-b494-f6c6828f41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d9bbd6-4e62-47f6-bd3a-15f67d1ef6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cb0ce-f22e-48a5-b494-f6c6828f414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EB600F-30D8-45EE-B9F1-E174FE1BACF3}">
  <ds:schemaRefs>
    <ds:schemaRef ds:uri="http://purl.org/dc/terms/"/>
    <ds:schemaRef ds:uri="a1dcb0ce-f22e-48a5-b494-f6c6828f414d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62d9bbd6-4e62-47f6-bd3a-15f67d1ef6a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C806DB-8A60-4A4D-850E-46247F3045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d9bbd6-4e62-47f6-bd3a-15f67d1ef6ab"/>
    <ds:schemaRef ds:uri="a1dcb0ce-f22e-48a5-b494-f6c6828f41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ABEA2B-09B4-4F2F-9E98-D78C3AE01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2624</TotalTime>
  <Words>869</Words>
  <Application>Microsoft Office PowerPoint</Application>
  <PresentationFormat>Custom</PresentationFormat>
  <Paragraphs>137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Calisto MT</vt:lpstr>
      <vt:lpstr>Cambria</vt:lpstr>
      <vt:lpstr>CEH Theme</vt:lpstr>
      <vt:lpstr>Using shiny apps for communication and engagement of your research</vt:lpstr>
      <vt:lpstr>Structure of this workshop</vt:lpstr>
      <vt:lpstr>What is a shiny app</vt:lpstr>
      <vt:lpstr>Why should you make Shiny apps  </vt:lpstr>
      <vt:lpstr>Why should you make Shiny apps  </vt:lpstr>
      <vt:lpstr>Why should you make Shiny apps  </vt:lpstr>
      <vt:lpstr>Why should you make Shiny apps  </vt:lpstr>
      <vt:lpstr>Things to be careful of</vt:lpstr>
      <vt:lpstr>How to create a shiny app</vt:lpstr>
      <vt:lpstr>How to create a shiny app</vt:lpstr>
      <vt:lpstr>Old faithful Geyser</vt:lpstr>
      <vt:lpstr>Old faithful geyser app</vt:lpstr>
      <vt:lpstr>Valuing land in Belgium  </vt:lpstr>
      <vt:lpstr>Additional apps to explore</vt:lpstr>
      <vt:lpstr>Further information </vt:lpstr>
      <vt:lpstr>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visualization platform to analyze contextual links between natural capital and ecosystem services</dc:title>
  <dc:creator>George Linney</dc:creator>
  <cp:lastModifiedBy>George Linney</cp:lastModifiedBy>
  <cp:revision>35</cp:revision>
  <dcterms:created xsi:type="dcterms:W3CDTF">2020-10-07T19:04:12Z</dcterms:created>
  <dcterms:modified xsi:type="dcterms:W3CDTF">2023-03-03T17:45:59Z</dcterms:modified>
</cp:coreProperties>
</file>